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sldIdLst>
    <p:sldId id="256" r:id="rId2"/>
    <p:sldId id="262" r:id="rId3"/>
    <p:sldId id="257" r:id="rId4"/>
    <p:sldId id="258" r:id="rId5"/>
    <p:sldId id="264" r:id="rId6"/>
    <p:sldId id="259" r:id="rId7"/>
    <p:sldId id="260" r:id="rId8"/>
    <p:sldId id="263" r:id="rId9"/>
    <p:sldId id="267" r:id="rId10"/>
    <p:sldId id="266" r:id="rId11"/>
    <p:sldId id="261" r:id="rId12"/>
    <p:sldId id="265" r:id="rId1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CDBA22E-F90C-4B81-AC91-CC2DC4E2DDA5}" v="409" dt="2020-11-21T04:05:30.332"/>
    <p1510:client id="{F209B58B-E41B-079F-E150-84C272BF418A}" v="6" dt="2020-11-21T04:09:26.13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2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1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674CB-3709-4ACF-BB61-29ADEA3D41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33272"/>
            <a:ext cx="9144000" cy="2478024"/>
          </a:xfrm>
        </p:spPr>
        <p:txBody>
          <a:bodyPr lIns="0" tIns="0" rIns="0" bIns="0" anchor="b">
            <a:noAutofit/>
          </a:bodyPr>
          <a:lstStyle>
            <a:lvl1pPr algn="ctr">
              <a:defRPr sz="4000" spc="75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6DA6BE-9B64-48FC-92D1-EF0D426A39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22192"/>
            <a:ext cx="9144000" cy="1435608"/>
          </a:xfrm>
        </p:spPr>
        <p:txBody>
          <a:bodyPr lIns="0" tIns="0" rIns="0" bIns="0">
            <a:normAutofit/>
          </a:bodyPr>
          <a:lstStyle>
            <a:lvl1pPr marL="0" indent="0" algn="ctr">
              <a:lnSpc>
                <a:spcPct val="150000"/>
              </a:lnSpc>
              <a:buNone/>
              <a:defRPr sz="1600" cap="all" spc="60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83AE59-8E21-449F-86DA-5BE297010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A5808-3B61-48CC-92EF-85AC2E0DFA56}" type="datetime2">
              <a:rPr lang="en-US" smtClean="0"/>
              <a:t>Saturday, November 21, 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8CCD60-9970-49FD-8254-21154BAA1E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C0A488-07A7-42F9-B1DF-68545B754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9837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DC3B6-2D75-4EC4-9120-88DCE0EA6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4B06CB-A0FE-4499-B674-90C8C281A5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7FD700-765A-4DE6-A8EC-9D9D92FCBB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E98AF-4574-4509-BF7A-519ACD5BF826}" type="datetime2">
              <a:rPr lang="en-US" smtClean="0"/>
              <a:t>Saturday, November 21, 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4664EC-C4B1-4D14-9ED3-14C6CCBFFC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DF5526-E518-4133-9F44-D812576C10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2660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F62998-15B1-4CA8-8C60-7801001F80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838899"/>
            <a:ext cx="2628900" cy="48493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1AE278-0885-4594-AB09-120344C7D8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49235" y="838900"/>
            <a:ext cx="7723265" cy="48493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B850CC-FB43-4988-8D4E-9C54C20185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D97D4-9636-490F-85D0-E926C2B6F3B1}" type="datetime2">
              <a:rPr lang="en-US" smtClean="0"/>
              <a:t>Saturday, November 21, 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A70300-3853-4FB4-A084-CF6E5CF2BD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DBAFB0-25AA-4B69-8418-418F47A92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868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E0F35-0AE7-48AB-9005-F1DB4BD0B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D4022-C31F-4C4C-B5BF-5F9730C08A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A45EE9-11D3-436C-9D73-1AA6CCDB16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AF3C6-0FD4-4939-991C-00DDE5C56815}" type="datetime2">
              <a:rPr lang="en-US" smtClean="0"/>
              <a:t>Saturday, November 21, 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817DCF-881F-4956-81AE-A6D27A88F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65F17-AD75-4B7E-970D-5D4DBD5D1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7966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C12CB-05D8-4D62-BDC5-812DB6DD0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1709738"/>
            <a:ext cx="9966960" cy="2852737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4400" spc="75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52F020-8516-4B9E-B455-5731ED6C9E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4974336"/>
            <a:ext cx="9966961" cy="1115568"/>
          </a:xfrm>
        </p:spPr>
        <p:txBody>
          <a:bodyPr>
            <a:normAutofit/>
          </a:bodyPr>
          <a:lstStyle>
            <a:lvl1pPr marL="0" indent="0">
              <a:buNone/>
              <a:defRPr sz="1600" cap="all" spc="6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822993-6E28-44BB-B983-095B476B80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07482-8128-47C6-A8DD-6452B0291CFF}" type="datetime2">
              <a:rPr lang="en-US" smtClean="0"/>
              <a:t>Saturday, November 21, 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909971-06C9-462B-81D9-BEF24C708A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9A076D-47C1-49CD-9A8B-956DB3FC3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4436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8DFBD-F5ED-455C-8AD0-97476A55E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30E58C-F463-4D52-9225-9410133113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71600" y="2112264"/>
            <a:ext cx="4846320" cy="39593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F7BDB4-97FA-485D-A557-6F96692BAC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66560" y="2112265"/>
            <a:ext cx="4846320" cy="39593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C50007-C799-4117-8ACD-5EE980E63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03F25-275E-41DE-BE3B-EBF0DB49F9B1}" type="datetime2">
              <a:rPr lang="en-US" smtClean="0"/>
              <a:t>Saturday, November 21, 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4E8968-6BAD-4D5A-BF1D-911C7A39C1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9D8C08-BF20-4D5E-9004-0C075C36D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0399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036E0D-26A5-455A-A8BD-70DA8BC03E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2112264"/>
            <a:ext cx="484107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FD4EA0-094D-4056-9032-BFB44B4089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71600" y="3018472"/>
            <a:ext cx="4841076" cy="31048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C0CCE8-718F-4620-8B4A-C60EEA7B88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66560" y="2112264"/>
            <a:ext cx="484632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6CE86DF-0069-4D31-BDD3-A9A2F9B7B4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766560" y="3018471"/>
            <a:ext cx="4841076" cy="31048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1A5ED06-FE54-4B86-A8D4-07D0EB08C3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75572-4A44-4171-84AA-64D42C8050A6}" type="datetime2">
              <a:rPr lang="en-US" smtClean="0"/>
              <a:t>Saturday, November 21, 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E9EC6C3-0950-4AFE-936A-9AB5D2278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784B1D1-BE0C-48F4-BC74-90675A0F0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2D453288-3D76-40C1-BE00-223AB28F1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5561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B1716-24B0-42CD-95B6-843092597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E3617E-4B11-481F-AC6E-0003179029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1612E-528E-4FD5-9E9E-E15F1108F171}" type="datetime2">
              <a:rPr lang="en-US" smtClean="0"/>
              <a:t>Saturday, November 21, 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BF19CC-06D3-40E9-81B5-63B457B220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EFC312-3AA5-46F7-B701-3D9327A68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6591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C9E28E-1389-47AF-B3EB-22571417A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6D862-A06D-436F-A92E-EBAAD50B6E50}" type="datetime2">
              <a:rPr lang="en-US" smtClean="0"/>
              <a:t>Saturday, November 21, 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CF6B08-1984-4F7C-9F6E-A4F47BDBA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71B3C5-CEC7-427F-931C-1318C421B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353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EB55F-536E-4547-A5D2-0483FC368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987425"/>
            <a:ext cx="3932237" cy="1894511"/>
          </a:xfrm>
        </p:spPr>
        <p:txBody>
          <a:bodyPr anchor="b"/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717D3C-533B-4EA9-886B-FAE59956C7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0992" y="987425"/>
            <a:ext cx="5687568" cy="487362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19D2E1-4B17-4608-961E-2C4719855E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71600" y="3058510"/>
            <a:ext cx="3932237" cy="280254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5A3535-184C-438C-AE91-9C42B7C5AF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E0B7D-2260-4809-8F0A-9E5F3E24F169}" type="datetime2">
              <a:rPr lang="en-US" smtClean="0"/>
              <a:t>Saturday, November 21, 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F6DBC3-4A58-42BA-9B55-A9A725103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4E6563-0AB6-4038-A12B-A259552DB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9111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702C5-1E3B-4C62-A538-59BB57286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987552"/>
            <a:ext cx="3932237" cy="1892808"/>
          </a:xfrm>
        </p:spPr>
        <p:txBody>
          <a:bodyPr anchor="b"/>
          <a:lstStyle>
            <a:lvl1pPr>
              <a:defRPr sz="3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E2CF574-95CE-4E60-B2CF-3B5B4F33A7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05319" y="987425"/>
            <a:ext cx="5833242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039F7C-C735-4356-8B04-89E1904795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71600" y="3033286"/>
            <a:ext cx="3932237" cy="283570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E706DF-52A3-4F34-9BF5-E1ACD5D542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E4735-C637-46A3-94EB-AB3AC4188D2F}" type="datetime2">
              <a:rPr lang="en-US" smtClean="0"/>
              <a:t>Saturday, November 21, 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B25E53-E72E-4110-BB6B-3477F56C3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686F8F-3D62-4CEC-AD9A-B70848E6A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7728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CF2F3BB-127D-44BC-A8EF-A8BB5F5911CA}"/>
              </a:ext>
            </a:extLst>
          </p:cNvPr>
          <p:cNvSpPr/>
          <p:nvPr/>
        </p:nvSpPr>
        <p:spPr>
          <a:xfrm rot="10800000" flipH="1">
            <a:off x="0" y="6401226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10D1F30-F118-4A1F-A48F-7E5706959F64}"/>
              </a:ext>
            </a:extLst>
          </p:cNvPr>
          <p:cNvSpPr/>
          <p:nvPr/>
        </p:nvSpPr>
        <p:spPr>
          <a:xfrm flipH="1">
            <a:off x="4038602" y="6401228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AE890C-17CE-44C0-BDED-BA68F92A8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795528"/>
            <a:ext cx="10241280" cy="1234440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910A6E-46D1-42CF-996C-2207737FB8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2112264"/>
            <a:ext cx="10241280" cy="395935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5B5247-D236-462B-BCE0-2A24DF75B0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909560" y="6409944"/>
            <a:ext cx="3703320" cy="4480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cap="all" spc="300" baseline="0">
                <a:solidFill>
                  <a:srgbClr val="FFFFFF"/>
                </a:solidFill>
              </a:defRPr>
            </a:lvl1pPr>
          </a:lstStyle>
          <a:p>
            <a:fld id="{AE0C963C-C1DB-4AFD-9DDC-0691666BF49B}" type="datetime2">
              <a:rPr lang="en-US" smtClean="0"/>
              <a:pPr/>
              <a:t>Saturday, November 21, 2020</a:t>
            </a:fld>
            <a:endParaRPr lang="en-US" cap="all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155C58-7DDF-4CD4-96AD-F9CC844D84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1828800" y="1911096"/>
            <a:ext cx="411480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>
                <a:solidFill>
                  <a:schemeClr val="tx1"/>
                </a:solidFill>
                <a:latin typeface="+mj-lt"/>
              </a:defRPr>
            </a:lvl1pPr>
          </a:lstStyle>
          <a:p>
            <a:pPr algn="l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495647-A849-45D9-BC71-46A12E6DE4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67744" y="6409944"/>
            <a:ext cx="438912" cy="4480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FFFFFF"/>
                </a:solidFill>
              </a:defRPr>
            </a:lvl1pPr>
          </a:lstStyle>
          <a:p>
            <a:fld id="{C01389E6-C847-4AD0-B56D-D205B2EAB1EE}" type="slidenum">
              <a:rPr lang="en-US" smtClean="0"/>
              <a:pPr/>
              <a:t>‹#›</a:t>
            </a:fld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9841611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  <p:sldLayoutId id="2147483697" r:id="rId4"/>
    <p:sldLayoutId id="2147483698" r:id="rId5"/>
    <p:sldLayoutId id="2147483703" r:id="rId6"/>
    <p:sldLayoutId id="2147483699" r:id="rId7"/>
    <p:sldLayoutId id="2147483700" r:id="rId8"/>
    <p:sldLayoutId id="2147483701" r:id="rId9"/>
    <p:sldLayoutId id="2147483702" r:id="rId10"/>
    <p:sldLayoutId id="2147483704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i="0" kern="1200" cap="all" spc="7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ely.com/" TargetMode="External"/><Relationship Id="rId2" Type="http://schemas.openxmlformats.org/officeDocument/2006/relationships/hyperlink" Target="https://www.lucidchart.com/pages/examples/gantt-chart-maker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w3schools.com/sql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AF57B88-1D4C-41FA-A761-EC1DD10C35C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chemeClr val="accent2"/>
              </a:gs>
              <a:gs pos="100000">
                <a:schemeClr val="accent6">
                  <a:lumMod val="75000"/>
                  <a:alpha val="8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2548F45-5164-4ABB-8212-7F293FDED8D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5">
                  <a:alpha val="35000"/>
                </a:schemeClr>
              </a:gs>
              <a:gs pos="100000">
                <a:schemeClr val="accent6"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3">
            <a:extLst>
              <a:ext uri="{FF2B5EF4-FFF2-40B4-BE49-F238E27FC236}">
                <a16:creationId xmlns:a16="http://schemas.microsoft.com/office/drawing/2014/main" id="{6C453FBA-0715-4830-B663-238A5CC397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1023" b="8"/>
          <a:stretch/>
        </p:blipFill>
        <p:spPr>
          <a:xfrm>
            <a:off x="4038599" y="10"/>
            <a:ext cx="8160026" cy="6875809"/>
          </a:xfrm>
          <a:prstGeom prst="rect">
            <a:avLst/>
          </a:prstGeom>
        </p:spPr>
      </p:pic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5E81CCFB-7BEF-4186-86FB-D09450B4D02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4">
                  <a:lumMod val="20000"/>
                  <a:lumOff val="80000"/>
                  <a:alpha val="0"/>
                </a:schemeClr>
              </a:gs>
              <a:gs pos="100000">
                <a:schemeClr val="accent6">
                  <a:alpha val="29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463825" y="2950387"/>
            <a:ext cx="3077044" cy="3531403"/>
          </a:xfrm>
        </p:spPr>
        <p:txBody>
          <a:bodyPr anchor="t">
            <a:normAutofit/>
          </a:bodyPr>
          <a:lstStyle/>
          <a:p>
            <a:pPr algn="r"/>
            <a:r>
              <a:rPr lang="ru-RU" sz="2700">
                <a:solidFill>
                  <a:schemeClr val="bg1"/>
                </a:solidFill>
              </a:rPr>
              <a:t>Airport </a:t>
            </a:r>
            <a:r>
              <a:rPr lang="ru-RU" sz="2700" b="0">
                <a:solidFill>
                  <a:schemeClr val="bg1"/>
                </a:solidFill>
              </a:rPr>
              <a:t>database management</a:t>
            </a:r>
          </a:p>
        </p:txBody>
      </p:sp>
    </p:spTree>
    <p:extLst>
      <p:ext uri="{BB962C8B-B14F-4D97-AF65-F5344CB8AC3E}">
        <p14:creationId xmlns:p14="http://schemas.microsoft.com/office/powerpoint/2010/main" val="1351651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Прямоугольник 17"/>
          <p:cNvSpPr/>
          <p:nvPr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tx1">
              <a:lumMod val="50000"/>
              <a:lumOff val="50000"/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80975" y="133349"/>
            <a:ext cx="10241280" cy="591693"/>
          </a:xfrm>
        </p:spPr>
        <p:txBody>
          <a:bodyPr/>
          <a:lstStyle/>
          <a:p>
            <a:r>
              <a:rPr lang="en-US" dirty="0" smtClean="0"/>
              <a:t>QUERIES</a:t>
            </a:r>
            <a:endParaRPr lang="ru-RU" dirty="0"/>
          </a:p>
        </p:txBody>
      </p:sp>
      <p:pic>
        <p:nvPicPr>
          <p:cNvPr id="4" name="Рисунок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918590"/>
            <a:ext cx="5934075" cy="33337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66675" y="1251965"/>
            <a:ext cx="70609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Query which shows all employee which hire date between 2010 and 2015</a:t>
            </a:r>
            <a:endParaRPr lang="ru-RU" dirty="0"/>
          </a:p>
        </p:txBody>
      </p:sp>
      <p:pic>
        <p:nvPicPr>
          <p:cNvPr id="6" name="Рисунок 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4" y="1778888"/>
            <a:ext cx="5934075" cy="1552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Рисунок 6" descr="C:\Users\Адиль\AppData\Local\Microsoft\Windows\INetCache\Content.Word\Без названия (7).p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9300" y="3440360"/>
            <a:ext cx="5934075" cy="100965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/>
          <p:cNvSpPr txBox="1"/>
          <p:nvPr/>
        </p:nvSpPr>
        <p:spPr>
          <a:xfrm>
            <a:off x="4869354" y="4513117"/>
            <a:ext cx="73226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Query of showing Payment status and luggage status code of each passenger</a:t>
            </a:r>
            <a:endParaRPr lang="ru-RU" dirty="0"/>
          </a:p>
        </p:txBody>
      </p:sp>
      <p:pic>
        <p:nvPicPr>
          <p:cNvPr id="9" name="Рисунок 8"/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" b="42379"/>
          <a:stretch/>
        </p:blipFill>
        <p:spPr bwMode="auto">
          <a:xfrm>
            <a:off x="5829300" y="4945556"/>
            <a:ext cx="5044527" cy="1152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" name="Соединительная линия уступом 12"/>
          <p:cNvCxnSpPr>
            <a:stCxn id="5" idx="3"/>
            <a:endCxn id="6" idx="3"/>
          </p:cNvCxnSpPr>
          <p:nvPr/>
        </p:nvCxnSpPr>
        <p:spPr>
          <a:xfrm flipH="1">
            <a:off x="6115049" y="1436631"/>
            <a:ext cx="1012533" cy="1118545"/>
          </a:xfrm>
          <a:prstGeom prst="bentConnector3">
            <a:avLst>
              <a:gd name="adj1" fmla="val -22577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Соединительная линия уступом 13"/>
          <p:cNvCxnSpPr/>
          <p:nvPr/>
        </p:nvCxnSpPr>
        <p:spPr>
          <a:xfrm rot="10800000" flipH="1" flipV="1">
            <a:off x="4869354" y="4680923"/>
            <a:ext cx="1245695" cy="1179142"/>
          </a:xfrm>
          <a:prstGeom prst="bentConnector3">
            <a:avLst>
              <a:gd name="adj1" fmla="val -18351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8164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Gradient background #27 HD Обои | Фон | 1920x1080 | ID:996873 - Wallpaper  Abys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92001" cy="6402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71525" y="592455"/>
            <a:ext cx="10241280" cy="582168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/>
            </a:r>
            <a:br>
              <a:rPr lang="en-US" dirty="0"/>
            </a:br>
            <a:r>
              <a:rPr lang="en-US" dirty="0"/>
              <a:t>PROBLEMS I FACED WITH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85800" y="1604141"/>
            <a:ext cx="10241280" cy="3959352"/>
          </a:xfrm>
        </p:spPr>
        <p:txBody>
          <a:bodyPr>
            <a:noAutofit/>
          </a:bodyPr>
          <a:lstStyle/>
          <a:p>
            <a:r>
              <a:rPr lang="en-US" dirty="0" smtClean="0"/>
              <a:t>The first challenge was to be used to work with </a:t>
            </a:r>
            <a:r>
              <a:rPr lang="en-US" dirty="0" err="1" smtClean="0"/>
              <a:t>PgAdmin</a:t>
            </a:r>
            <a:r>
              <a:rPr lang="en-US" dirty="0" smtClean="0"/>
              <a:t> I have never worked in </a:t>
            </a:r>
            <a:r>
              <a:rPr lang="en-US" dirty="0" err="1" smtClean="0"/>
              <a:t>PgAdmin</a:t>
            </a:r>
            <a:r>
              <a:rPr lang="en-US" dirty="0" smtClean="0"/>
              <a:t>. </a:t>
            </a:r>
          </a:p>
          <a:p>
            <a:r>
              <a:rPr lang="en-US" dirty="0"/>
              <a:t>Generally, I have faced problems when I was coding in SQL. Obviously, I open our dear friend Google and search solutions for problems</a:t>
            </a:r>
            <a:r>
              <a:rPr lang="en-US" dirty="0" smtClean="0"/>
              <a:t>.</a:t>
            </a:r>
          </a:p>
          <a:p>
            <a:r>
              <a:rPr lang="en-US" dirty="0" smtClean="0"/>
              <a:t>First prototypes of my tables was not perfect. So day by day I tried to change it to right way. I deleted, few times inserted new rows, did new constraints as PK, FK, UNIQUE.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7345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/>
          <p:cNvSpPr/>
          <p:nvPr/>
        </p:nvSpPr>
        <p:spPr>
          <a:xfrm>
            <a:off x="0" y="12119"/>
            <a:ext cx="12192000" cy="6381750"/>
          </a:xfrm>
          <a:prstGeom prst="rect">
            <a:avLst/>
          </a:prstGeom>
          <a:solidFill>
            <a:srgbClr val="00B050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 LIST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www.lucidchart.com/pages/examples/gantt-chart-maker</a:t>
            </a:r>
            <a:endParaRPr lang="en-US" dirty="0" smtClean="0"/>
          </a:p>
          <a:p>
            <a:r>
              <a:rPr lang="en-US" dirty="0">
                <a:hlinkClick r:id="rId3"/>
              </a:rPr>
              <a:t>https://creately.com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www.w3schools.com/sql</a:t>
            </a:r>
            <a:endParaRPr lang="kk-KZ" dirty="0" smtClean="0"/>
          </a:p>
          <a:p>
            <a:r>
              <a:rPr lang="en-US" dirty="0"/>
              <a:t>Photoshop CS6</a:t>
            </a:r>
          </a:p>
          <a:p>
            <a:r>
              <a:rPr lang="en-US" dirty="0" err="1"/>
              <a:t>PgAdmin</a:t>
            </a:r>
            <a:endParaRPr lang="en-US" dirty="0"/>
          </a:p>
          <a:p>
            <a:endParaRPr lang="en-US" dirty="0" smtClean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36972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Picture 20" descr="Скачать 1920x1080 градиент, разноцветный, фон, розовый, голубой обои,  картинки full hd, hdtv, fhd, 1080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9000"/>
            </a:schemeClr>
          </a:solidFill>
        </p:spPr>
      </p:pic>
      <p:sp>
        <p:nvSpPr>
          <p:cNvPr id="6" name="Прямоугольник 5"/>
          <p:cNvSpPr/>
          <p:nvPr/>
        </p:nvSpPr>
        <p:spPr>
          <a:xfrm>
            <a:off x="257175" y="152400"/>
            <a:ext cx="6235065" cy="6391275"/>
          </a:xfrm>
          <a:prstGeom prst="rect">
            <a:avLst/>
          </a:prstGeom>
          <a:solidFill>
            <a:schemeClr val="tx1"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TextBox 4"/>
          <p:cNvSpPr txBox="1"/>
          <p:nvPr/>
        </p:nvSpPr>
        <p:spPr>
          <a:xfrm>
            <a:off x="747712" y="456515"/>
            <a:ext cx="4857420" cy="7232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" panose="020B0502040204020203" pitchFamily="34" charset="0"/>
              </a:rPr>
              <a:t>-PURPOSE</a:t>
            </a:r>
          </a:p>
          <a:p>
            <a:pPr>
              <a:lnSpc>
                <a:spcPct val="150000"/>
              </a:lnSpc>
            </a:pPr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" panose="020B0502040204020203" pitchFamily="34" charset="0"/>
              </a:rPr>
              <a:t>-ERD </a:t>
            </a:r>
          </a:p>
          <a:p>
            <a:pPr>
              <a:lnSpc>
                <a:spcPct val="150000"/>
              </a:lnSpc>
            </a:pPr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" panose="020B0502040204020203" pitchFamily="34" charset="0"/>
              </a:rPr>
              <a:t>-</a:t>
            </a:r>
            <a:r>
              <a:rPr lang="en-US" sz="32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" panose="020B0502040204020203" pitchFamily="34" charset="0"/>
              </a:rPr>
              <a:t>Gannt</a:t>
            </a:r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" panose="020B0502040204020203" pitchFamily="34" charset="0"/>
              </a:rPr>
              <a:t> Chart</a:t>
            </a:r>
          </a:p>
          <a:p>
            <a:pPr>
              <a:lnSpc>
                <a:spcPct val="150000"/>
              </a:lnSpc>
            </a:pPr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" panose="020B0502040204020203" pitchFamily="34" charset="0"/>
              </a:rPr>
              <a:t>-Creating table codes</a:t>
            </a:r>
          </a:p>
          <a:p>
            <a:pPr>
              <a:lnSpc>
                <a:spcPct val="150000"/>
              </a:lnSpc>
            </a:pPr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" panose="020B0502040204020203" pitchFamily="34" charset="0"/>
              </a:rPr>
              <a:t>-Inhabited stuff in Aircraft</a:t>
            </a:r>
          </a:p>
          <a:p>
            <a:pPr>
              <a:lnSpc>
                <a:spcPct val="150000"/>
              </a:lnSpc>
            </a:pPr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" panose="020B0502040204020203" pitchFamily="34" charset="0"/>
              </a:rPr>
              <a:t>-INSERT data</a:t>
            </a:r>
          </a:p>
          <a:p>
            <a:pPr>
              <a:lnSpc>
                <a:spcPct val="150000"/>
              </a:lnSpc>
            </a:pPr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" panose="020B0502040204020203" pitchFamily="34" charset="0"/>
              </a:rPr>
              <a:t>-Queries</a:t>
            </a:r>
          </a:p>
          <a:p>
            <a:pPr>
              <a:lnSpc>
                <a:spcPct val="150000"/>
              </a:lnSpc>
            </a:pPr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" panose="020B0502040204020203" pitchFamily="34" charset="0"/>
              </a:rPr>
              <a:t>-Problems I faced with</a:t>
            </a:r>
          </a:p>
          <a:p>
            <a:endParaRPr lang="en-US" sz="3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SemiBold" panose="020B0502040204020203" pitchFamily="34" charset="0"/>
            </a:endParaRPr>
          </a:p>
          <a:p>
            <a:endParaRPr lang="en-US" sz="3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SemiBold" panose="020B0502040204020203" pitchFamily="34" charset="0"/>
            </a:endParaRPr>
          </a:p>
          <a:p>
            <a:endParaRPr lang="ru-RU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048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93DAF4AA-9270-40B5-B73C-B11B9A92F0B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31D5E60A-D6B1-4F21-A993-313958AF0C0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15300" y="-4"/>
            <a:ext cx="4076699" cy="6858003"/>
          </a:xfrm>
          <a:prstGeom prst="rect">
            <a:avLst/>
          </a:prstGeom>
          <a:gradFill>
            <a:gsLst>
              <a:gs pos="8000">
                <a:schemeClr val="accent6"/>
              </a:gs>
              <a:gs pos="100000">
                <a:schemeClr val="accent5">
                  <a:alpha val="90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5B7BB16B-E108-4C64-97D5-7AC67CC5E2C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6724863" y="1390436"/>
            <a:ext cx="6857572" cy="4076700"/>
          </a:xfrm>
          <a:prstGeom prst="rect">
            <a:avLst/>
          </a:prstGeom>
          <a:gradFill>
            <a:gsLst>
              <a:gs pos="0">
                <a:schemeClr val="accent4">
                  <a:alpha val="13000"/>
                </a:schemeClr>
              </a:gs>
              <a:gs pos="99000">
                <a:schemeClr val="accent2">
                  <a:alpha val="52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A5F6A003-4671-4F7B-A12E-2946D61E435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6785110" y="1451112"/>
            <a:ext cx="6858001" cy="3955771"/>
          </a:xfrm>
          <a:prstGeom prst="rect">
            <a:avLst/>
          </a:prstGeom>
          <a:gradFill>
            <a:gsLst>
              <a:gs pos="0">
                <a:schemeClr val="accent6">
                  <a:alpha val="0"/>
                </a:schemeClr>
              </a:gs>
              <a:gs pos="72000">
                <a:schemeClr val="tx2">
                  <a:lumMod val="75000"/>
                  <a:lumOff val="25000"/>
                  <a:alpha val="26000"/>
                </a:scheme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4BAC48B8-B3C7-4CB9-B470-F594B9ED0C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4522" y="784302"/>
            <a:ext cx="5094248" cy="5094248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9D0AB890-9E68-4048-8A2C-FB6954B485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3307" y="4751"/>
            <a:ext cx="8170126" cy="686581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35762E4-062B-4D77-AE18-930F832FEF15}"/>
              </a:ext>
            </a:extLst>
          </p:cNvPr>
          <p:cNvSpPr/>
          <p:nvPr/>
        </p:nvSpPr>
        <p:spPr>
          <a:xfrm>
            <a:off x="-45703" y="12993"/>
            <a:ext cx="8168606" cy="6857571"/>
          </a:xfrm>
          <a:prstGeom prst="rect">
            <a:avLst/>
          </a:prstGeom>
          <a:solidFill>
            <a:schemeClr val="tx1">
              <a:alpha val="73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48159" y="190499"/>
            <a:ext cx="5327375" cy="708315"/>
          </a:xfrm>
        </p:spPr>
        <p:txBody>
          <a:bodyPr vert="horz" lIns="0" tIns="0" rIns="0" bIns="0" rtlCol="0" anchor="b">
            <a:normAutofit/>
          </a:bodyPr>
          <a:lstStyle/>
          <a:p>
            <a:r>
              <a:rPr lang="en-US" sz="3600" spc="700" dirty="0">
                <a:solidFill>
                  <a:schemeClr val="bg1">
                    <a:lumMod val="85000"/>
                  </a:schemeClr>
                </a:solidFill>
              </a:rPr>
              <a:t>purpose</a:t>
            </a:r>
            <a:r>
              <a:rPr lang="en-US" sz="3600" spc="700" dirty="0"/>
              <a:t> 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E868B06-BA1F-407C-A79C-3C93FD42AE1C}"/>
              </a:ext>
            </a:extLst>
          </p:cNvPr>
          <p:cNvSpPr txBox="1"/>
          <p:nvPr/>
        </p:nvSpPr>
        <p:spPr>
          <a:xfrm>
            <a:off x="1371599" y="1288774"/>
            <a:ext cx="5680494" cy="3601436"/>
          </a:xfrm>
          <a:prstGeom prst="rect">
            <a:avLst/>
          </a:prstGeom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indent="-22860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>
                    <a:lumMod val="85000"/>
                  </a:schemeClr>
                </a:solidFill>
                <a:latin typeface="Biome Light"/>
                <a:cs typeface="Simplified Arabic Fixed"/>
              </a:rPr>
              <a:t>  Project was aimed to create useful database of passengers</a:t>
            </a:r>
            <a:r>
              <a:rPr lang="en-US" sz="2200" dirty="0" smtClean="0">
                <a:solidFill>
                  <a:schemeClr val="bg1">
                    <a:lumMod val="85000"/>
                  </a:schemeClr>
                </a:solidFill>
                <a:latin typeface="Biome Light"/>
                <a:cs typeface="Simplified Arabic Fixed"/>
              </a:rPr>
              <a:t>,</a:t>
            </a:r>
            <a:r>
              <a:rPr lang="kk-KZ" sz="2200" dirty="0" smtClean="0">
                <a:solidFill>
                  <a:schemeClr val="bg1">
                    <a:lumMod val="85000"/>
                  </a:schemeClr>
                </a:solidFill>
                <a:latin typeface="Biome Light"/>
                <a:cs typeface="Simplified Arabic Fixed"/>
              </a:rPr>
              <a:t> </a:t>
            </a:r>
            <a:r>
              <a:rPr lang="en-US" sz="2200" dirty="0" smtClean="0">
                <a:solidFill>
                  <a:schemeClr val="bg1">
                    <a:lumMod val="85000"/>
                  </a:schemeClr>
                </a:solidFill>
                <a:latin typeface="Biome Light"/>
                <a:cs typeface="Simplified Arabic Fixed"/>
              </a:rPr>
              <a:t>employees,</a:t>
            </a:r>
            <a:r>
              <a:rPr lang="kk-KZ" sz="2200" dirty="0" smtClean="0">
                <a:solidFill>
                  <a:schemeClr val="bg1">
                    <a:lumMod val="85000"/>
                  </a:schemeClr>
                </a:solidFill>
                <a:latin typeface="Biome Light"/>
                <a:cs typeface="Simplified Arabic Fixed"/>
              </a:rPr>
              <a:t> </a:t>
            </a:r>
            <a:r>
              <a:rPr lang="en-US" sz="2200" dirty="0" smtClean="0">
                <a:solidFill>
                  <a:schemeClr val="bg1">
                    <a:lumMod val="85000"/>
                  </a:schemeClr>
                </a:solidFill>
                <a:latin typeface="Biome Light"/>
                <a:cs typeface="Simplified Arabic Fixed"/>
              </a:rPr>
              <a:t>luggage </a:t>
            </a:r>
            <a:r>
              <a:rPr lang="en-US" sz="2200" dirty="0">
                <a:solidFill>
                  <a:schemeClr val="bg1">
                    <a:lumMod val="85000"/>
                  </a:schemeClr>
                </a:solidFill>
                <a:latin typeface="Biome Light"/>
                <a:cs typeface="Simplified Arabic Fixed"/>
              </a:rPr>
              <a:t>in airport</a:t>
            </a:r>
            <a:r>
              <a:rPr lang="en-US" sz="2200" dirty="0" smtClean="0">
                <a:solidFill>
                  <a:schemeClr val="bg1">
                    <a:lumMod val="85000"/>
                  </a:schemeClr>
                </a:solidFill>
                <a:latin typeface="Biome Light"/>
                <a:cs typeface="Simplified Arabic Fixed"/>
              </a:rPr>
              <a:t>. It </a:t>
            </a:r>
            <a:r>
              <a:rPr lang="en-US" sz="2200" dirty="0" smtClean="0">
                <a:solidFill>
                  <a:schemeClr val="bg1">
                    <a:lumMod val="85000"/>
                  </a:schemeClr>
                </a:solidFill>
                <a:latin typeface="Biome Light"/>
                <a:cs typeface="Simplified Arabic Fixed"/>
              </a:rPr>
              <a:t>include</a:t>
            </a:r>
            <a:r>
              <a:rPr lang="en-US" sz="2200" dirty="0">
                <a:solidFill>
                  <a:schemeClr val="bg1">
                    <a:lumMod val="85000"/>
                  </a:schemeClr>
                </a:solidFill>
                <a:latin typeface="Biome Light"/>
                <a:cs typeface="Simplified Arabic Fixed"/>
              </a:rPr>
              <a:t>s</a:t>
            </a:r>
            <a:r>
              <a:rPr lang="en-US" sz="2200" dirty="0" smtClean="0">
                <a:solidFill>
                  <a:schemeClr val="bg1">
                    <a:lumMod val="85000"/>
                  </a:schemeClr>
                </a:solidFill>
                <a:latin typeface="Biome Light"/>
                <a:cs typeface="Simplified Arabic Fixed"/>
              </a:rPr>
              <a:t> </a:t>
            </a:r>
            <a:r>
              <a:rPr lang="en-US" sz="2200" dirty="0" smtClean="0">
                <a:solidFill>
                  <a:schemeClr val="bg1">
                    <a:lumMod val="85000"/>
                  </a:schemeClr>
                </a:solidFill>
                <a:latin typeface="Biome Light"/>
                <a:cs typeface="Simplified Arabic Fixed"/>
              </a:rPr>
              <a:t>data of employee mainly their salary, which can changed easily any time.</a:t>
            </a:r>
            <a:endParaRPr lang="en-US" sz="2200" dirty="0">
              <a:solidFill>
                <a:schemeClr val="bg1">
                  <a:lumMod val="85000"/>
                </a:schemeClr>
              </a:solidFill>
              <a:latin typeface="Biome Light"/>
              <a:cs typeface="Simplified Arabic Fixed"/>
            </a:endParaRPr>
          </a:p>
          <a:p>
            <a:pPr indent="-22860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>
                    <a:lumMod val="85000"/>
                  </a:schemeClr>
                </a:solidFill>
                <a:latin typeface="Biome Light"/>
                <a:cs typeface="Simplified Arabic Fixed"/>
              </a:rPr>
              <a:t>  Main purpose is to save </a:t>
            </a:r>
            <a:r>
              <a:rPr lang="en-US" sz="2200" dirty="0" smtClean="0">
                <a:solidFill>
                  <a:schemeClr val="bg1">
                    <a:lumMod val="85000"/>
                  </a:schemeClr>
                </a:solidFill>
                <a:latin typeface="Biome Light"/>
                <a:cs typeface="Simplified Arabic Fixed"/>
              </a:rPr>
              <a:t>passengers to data, </a:t>
            </a:r>
            <a:r>
              <a:rPr lang="en-US" sz="2200" dirty="0">
                <a:solidFill>
                  <a:schemeClr val="bg1">
                    <a:lumMod val="85000"/>
                  </a:schemeClr>
                </a:solidFill>
                <a:latin typeface="Biome Light"/>
                <a:cs typeface="Simplified Arabic Fixed"/>
              </a:rPr>
              <a:t>who tried to bring inhabited stuff in luggage</a:t>
            </a:r>
            <a:r>
              <a:rPr lang="en-US" sz="2200" dirty="0" smtClean="0">
                <a:solidFill>
                  <a:schemeClr val="bg1">
                    <a:lumMod val="85000"/>
                  </a:schemeClr>
                </a:solidFill>
                <a:latin typeface="Biome Light"/>
                <a:cs typeface="Simplified Arabic Fixed"/>
              </a:rPr>
              <a:t>. And in future if that passenger wants to cross country border, he will be checked twice by police.</a:t>
            </a:r>
            <a:endParaRPr lang="en-US" sz="2200" dirty="0">
              <a:solidFill>
                <a:schemeClr val="bg1">
                  <a:lumMod val="85000"/>
                </a:schemeClr>
              </a:solidFill>
              <a:latin typeface="Biome Light"/>
              <a:cs typeface="Simplified Arabic Fixed"/>
            </a:endParaRPr>
          </a:p>
        </p:txBody>
      </p:sp>
    </p:spTree>
    <p:extLst>
      <p:ext uri="{BB962C8B-B14F-4D97-AF65-F5344CB8AC3E}">
        <p14:creationId xmlns:p14="http://schemas.microsoft.com/office/powerpoint/2010/main" val="319065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12119"/>
            <a:ext cx="12192000" cy="6381750"/>
          </a:xfrm>
          <a:prstGeom prst="rect">
            <a:avLst/>
          </a:prstGeom>
          <a:solidFill>
            <a:srgbClr val="00B050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D1227E-49EA-4006-AEC1-4A602C3D6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503" y="5088747"/>
            <a:ext cx="186597" cy="769806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B0F0"/>
                </a:solidFill>
              </a:rPr>
              <a:t>ER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 D</a:t>
            </a:r>
            <a:br>
              <a:rPr lang="en-US" dirty="0"/>
            </a:br>
            <a:r>
              <a:rPr lang="en-US" dirty="0"/>
              <a:t>IAGRAM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790A7CD-7DD2-448F-A5F4-4554B10423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44558" y="12119"/>
            <a:ext cx="10625045" cy="6449790"/>
          </a:xfrm>
        </p:spPr>
      </p:pic>
    </p:spTree>
    <p:extLst>
      <p:ext uri="{BB962C8B-B14F-4D97-AF65-F5344CB8AC3E}">
        <p14:creationId xmlns:p14="http://schemas.microsoft.com/office/powerpoint/2010/main" val="64402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/>
        </p:nvSpPr>
        <p:spPr>
          <a:xfrm>
            <a:off x="0" y="12119"/>
            <a:ext cx="12192000" cy="6381750"/>
          </a:xfrm>
          <a:prstGeom prst="rect">
            <a:avLst/>
          </a:prstGeom>
          <a:solidFill>
            <a:srgbClr val="00B050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" name="Объект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9325" y="0"/>
            <a:ext cx="8134349" cy="6285635"/>
          </a:xfr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B6D1227E-49EA-4006-AEC1-4A602C3D6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503" y="5088747"/>
            <a:ext cx="186597" cy="769806"/>
          </a:xfrm>
        </p:spPr>
        <p:txBody>
          <a:bodyPr>
            <a:normAutofit fontScale="90000"/>
          </a:bodyPr>
          <a:lstStyle/>
          <a:p>
            <a:r>
              <a:rPr lang="en-US" dirty="0"/>
              <a:t/>
            </a:r>
            <a:br>
              <a:rPr lang="en-US" dirty="0"/>
            </a:br>
            <a:r>
              <a:rPr lang="en-US" dirty="0"/>
              <a:t> </a:t>
            </a:r>
            <a:r>
              <a:rPr lang="en-US" dirty="0" smtClean="0"/>
              <a:t>GANTT</a:t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CHART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326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3382" y="71276"/>
            <a:ext cx="10241280" cy="53367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Creating tables</a:t>
            </a:r>
            <a:endParaRPr lang="ru-RU" dirty="0"/>
          </a:p>
        </p:txBody>
      </p:sp>
      <p:pic>
        <p:nvPicPr>
          <p:cNvPr id="4" name="Рисунок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503" y="660762"/>
            <a:ext cx="4200525" cy="130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Рисунок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9525" y="832104"/>
            <a:ext cx="5940425" cy="141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Рисунок 5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503" y="2011966"/>
            <a:ext cx="4448175" cy="103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Рисунок 6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9525" y="2248154"/>
            <a:ext cx="5934075" cy="1152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Рисунок 7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177" y="2999946"/>
            <a:ext cx="4067175" cy="109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Рисунок 8"/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1575" y="3400679"/>
            <a:ext cx="5940425" cy="2875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Рисунок 9"/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382" y="4038171"/>
            <a:ext cx="5934075" cy="235267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Прямоугольник 11"/>
          <p:cNvSpPr/>
          <p:nvPr/>
        </p:nvSpPr>
        <p:spPr>
          <a:xfrm>
            <a:off x="193382" y="660762"/>
            <a:ext cx="4292893" cy="1304925"/>
          </a:xfrm>
          <a:prstGeom prst="rect">
            <a:avLst/>
          </a:prstGeom>
          <a:solidFill>
            <a:srgbClr val="00B0F0">
              <a:alpha val="14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рямоугольник 12"/>
          <p:cNvSpPr/>
          <p:nvPr/>
        </p:nvSpPr>
        <p:spPr>
          <a:xfrm>
            <a:off x="6194131" y="3442858"/>
            <a:ext cx="5997869" cy="2947988"/>
          </a:xfrm>
          <a:prstGeom prst="rect">
            <a:avLst/>
          </a:prstGeom>
          <a:solidFill>
            <a:srgbClr val="00B0F0">
              <a:alpha val="14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Прямоугольник 13"/>
          <p:cNvSpPr/>
          <p:nvPr/>
        </p:nvSpPr>
        <p:spPr>
          <a:xfrm>
            <a:off x="4979525" y="768761"/>
            <a:ext cx="5940425" cy="1479393"/>
          </a:xfrm>
          <a:prstGeom prst="rect">
            <a:avLst/>
          </a:prstGeom>
          <a:solidFill>
            <a:srgbClr val="00B0F0">
              <a:alpha val="14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Прямоугольник 14"/>
          <p:cNvSpPr/>
          <p:nvPr/>
        </p:nvSpPr>
        <p:spPr>
          <a:xfrm>
            <a:off x="187032" y="3993770"/>
            <a:ext cx="5940425" cy="2397076"/>
          </a:xfrm>
          <a:prstGeom prst="rect">
            <a:avLst/>
          </a:prstGeom>
          <a:solidFill>
            <a:srgbClr val="00B0F0">
              <a:alpha val="14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73555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4" name="Picture 20" descr="Скачать 1920x1080 градиент, разноцветный, фон, розовый, голубой обои,  картинки full hd, hdtv, fhd, 1080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270391" y="190297"/>
            <a:ext cx="8478982" cy="591866"/>
          </a:xfrm>
        </p:spPr>
        <p:txBody>
          <a:bodyPr/>
          <a:lstStyle/>
          <a:p>
            <a:pPr algn="ctr"/>
            <a:r>
              <a:rPr lang="en-US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INHABITED STUFF IN AIRCRAFT</a:t>
            </a:r>
            <a:endParaRPr lang="ru-RU" b="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Рисунок 3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0183" y="1075894"/>
            <a:ext cx="3728684" cy="2463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Water Bottle Plastic transparent PNG - Stick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413" y="1262866"/>
            <a:ext cx="1390070" cy="1758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andgun PNG imag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6091" y="1526370"/>
            <a:ext cx="1574961" cy="1195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Alcohol Bottles transparent PNG - Stick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7118" y="4276107"/>
            <a:ext cx="1509818" cy="1260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No Symbol Prohibition Sign - Free vector graphic on Pixabay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230" y="1121678"/>
            <a:ext cx="1955711" cy="1955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18" descr="No Symbol Prohibition Sign - Free vector graphic on Pixabay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9080" y="1065456"/>
            <a:ext cx="1955711" cy="1955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8" descr="No Symbol Prohibition Sign - Free vector graphic on Pixabay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4171" y="3965319"/>
            <a:ext cx="1955711" cy="1955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Овал 10"/>
          <p:cNvSpPr/>
          <p:nvPr/>
        </p:nvSpPr>
        <p:spPr>
          <a:xfrm>
            <a:off x="757238" y="1323072"/>
            <a:ext cx="1553527" cy="1544382"/>
          </a:xfrm>
          <a:prstGeom prst="ellipse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Овал 24"/>
          <p:cNvSpPr/>
          <p:nvPr/>
        </p:nvSpPr>
        <p:spPr>
          <a:xfrm>
            <a:off x="3140171" y="1271120"/>
            <a:ext cx="1553527" cy="1544382"/>
          </a:xfrm>
          <a:prstGeom prst="ellipse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Овал 25"/>
          <p:cNvSpPr/>
          <p:nvPr/>
        </p:nvSpPr>
        <p:spPr>
          <a:xfrm>
            <a:off x="5620572" y="1271120"/>
            <a:ext cx="1553527" cy="1544382"/>
          </a:xfrm>
          <a:prstGeom prst="ellipse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Овал 27"/>
          <p:cNvSpPr/>
          <p:nvPr/>
        </p:nvSpPr>
        <p:spPr>
          <a:xfrm>
            <a:off x="4755262" y="4172611"/>
            <a:ext cx="1553527" cy="1544382"/>
          </a:xfrm>
          <a:prstGeom prst="ellipse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TextBox 11"/>
          <p:cNvSpPr txBox="1"/>
          <p:nvPr/>
        </p:nvSpPr>
        <p:spPr>
          <a:xfrm>
            <a:off x="1158091" y="3095748"/>
            <a:ext cx="6367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C00000"/>
                </a:solidFill>
                <a:latin typeface="Bahnschrift SemiBold" panose="020B0502040204020203" pitchFamily="34" charset="0"/>
              </a:rPr>
              <a:t>02</a:t>
            </a:r>
            <a:endParaRPr lang="ru-RU" sz="3200" dirty="0">
              <a:solidFill>
                <a:srgbClr val="C00000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3625214" y="3021166"/>
            <a:ext cx="6367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C00000"/>
                </a:solidFill>
                <a:latin typeface="Bahnschrift SemiBold" panose="020B0502040204020203" pitchFamily="34" charset="0"/>
              </a:rPr>
              <a:t>03</a:t>
            </a:r>
            <a:endParaRPr lang="ru-RU" sz="3200" dirty="0">
              <a:solidFill>
                <a:srgbClr val="C00000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6078980" y="3021166"/>
            <a:ext cx="6447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C00000"/>
                </a:solidFill>
                <a:latin typeface="Bahnschrift SemiBold" panose="020B0502040204020203" pitchFamily="34" charset="0"/>
              </a:rPr>
              <a:t>04</a:t>
            </a:r>
            <a:endParaRPr lang="ru-RU" sz="3200" dirty="0">
              <a:solidFill>
                <a:srgbClr val="C00000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2434424" y="5864809"/>
            <a:ext cx="6367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C00000"/>
                </a:solidFill>
                <a:latin typeface="Bahnschrift SemiBold" panose="020B0502040204020203" pitchFamily="34" charset="0"/>
              </a:rPr>
              <a:t>05</a:t>
            </a:r>
            <a:endParaRPr lang="ru-RU" sz="3200" dirty="0">
              <a:solidFill>
                <a:srgbClr val="C00000"/>
              </a:solidFill>
              <a:latin typeface="Bahnschrift SemiBold" panose="020B0502040204020203" pitchFamily="34" charset="0"/>
            </a:endParaRPr>
          </a:p>
        </p:txBody>
      </p:sp>
      <p:pic>
        <p:nvPicPr>
          <p:cNvPr id="1048" name="Picture 24" descr="4 Grunge Toxic Sign (PNG Transparent) | OnlyGFX.com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958" y="1306651"/>
            <a:ext cx="1456971" cy="1494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TextBox 50"/>
          <p:cNvSpPr txBox="1"/>
          <p:nvPr/>
        </p:nvSpPr>
        <p:spPr>
          <a:xfrm>
            <a:off x="5213668" y="5864809"/>
            <a:ext cx="6367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C00000"/>
                </a:solidFill>
                <a:latin typeface="Bahnschrift SemiBold" panose="020B0502040204020203" pitchFamily="34" charset="0"/>
              </a:rPr>
              <a:t>06</a:t>
            </a:r>
            <a:endParaRPr lang="ru-RU" sz="3200" dirty="0">
              <a:solidFill>
                <a:srgbClr val="C00000"/>
              </a:solidFill>
              <a:latin typeface="Bahnschrift SemiBold" panose="020B0502040204020203" pitchFamily="34" charset="0"/>
            </a:endParaRPr>
          </a:p>
        </p:txBody>
      </p:sp>
      <p:pic>
        <p:nvPicPr>
          <p:cNvPr id="20" name="Picture 18" descr="No Symbol Prohibition Sign - Free vector graphic on Pixabay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9481" y="1075894"/>
            <a:ext cx="1955711" cy="1955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Наркотики 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3613" y="4478240"/>
            <a:ext cx="1881027" cy="1058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8" descr="No Symbol Prohibition Sign - Free vector graphic on Pixabay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1080" y="3965320"/>
            <a:ext cx="1955711" cy="1955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Овал 26"/>
          <p:cNvSpPr/>
          <p:nvPr/>
        </p:nvSpPr>
        <p:spPr>
          <a:xfrm>
            <a:off x="1987371" y="4180497"/>
            <a:ext cx="1553527" cy="1544382"/>
          </a:xfrm>
          <a:prstGeom prst="ellipse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6" name="Рисунок 55"/>
          <p:cNvPicPr/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5541" y="3696859"/>
            <a:ext cx="3105150" cy="27527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68366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tx1">
              <a:lumMod val="50000"/>
              <a:lumOff val="50000"/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4775" y="95249"/>
            <a:ext cx="10346055" cy="47739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INSERT DATA TO TABLES</a:t>
            </a:r>
            <a:endParaRPr lang="ru-RU" dirty="0"/>
          </a:p>
        </p:txBody>
      </p:sp>
      <p:pic>
        <p:nvPicPr>
          <p:cNvPr id="4" name="Рисунок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75" y="672147"/>
            <a:ext cx="5940425" cy="258000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Рисунок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369564"/>
            <a:ext cx="5934075" cy="245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Рисунок 5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2237" y="645414"/>
            <a:ext cx="4638675" cy="272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Рисунок 6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2237" y="3442336"/>
            <a:ext cx="4486275" cy="27241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86463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tx1">
              <a:lumMod val="50000"/>
              <a:lumOff val="50000"/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371600" y="1369314"/>
            <a:ext cx="10241280" cy="3959352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Just imagine administrator of airport said to increase salary of employees who have been working since 2013.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That query shows </a:t>
            </a:r>
            <a:r>
              <a:rPr lang="en-US" dirty="0"/>
              <a:t>flight status of </a:t>
            </a:r>
            <a:r>
              <a:rPr lang="en-US" dirty="0" smtClean="0"/>
              <a:t>each</a:t>
            </a:r>
          </a:p>
          <a:p>
            <a:pPr marL="0" indent="0">
              <a:buNone/>
            </a:pPr>
            <a:r>
              <a:rPr lang="en-US" dirty="0" smtClean="0"/>
              <a:t> </a:t>
            </a:r>
            <a:r>
              <a:rPr lang="en-US" dirty="0"/>
              <a:t>aircraft</a:t>
            </a:r>
            <a:r>
              <a:rPr lang="en-US" dirty="0" smtClean="0"/>
              <a:t>. It includes </a:t>
            </a:r>
            <a:r>
              <a:rPr lang="en-US" dirty="0" err="1" smtClean="0"/>
              <a:t>id,model,airport</a:t>
            </a:r>
            <a:r>
              <a:rPr lang="en-US" dirty="0" smtClean="0"/>
              <a:t> </a:t>
            </a:r>
          </a:p>
          <a:p>
            <a:pPr marL="0" indent="0">
              <a:buNone/>
            </a:pPr>
            <a:r>
              <a:rPr lang="en-US" dirty="0" smtClean="0"/>
              <a:t>name flight and flight status code.</a:t>
            </a:r>
            <a:endParaRPr lang="en-US" dirty="0"/>
          </a:p>
          <a:p>
            <a:endParaRPr lang="en-US" dirty="0" smtClean="0"/>
          </a:p>
          <a:p>
            <a:endParaRPr lang="ru-RU" dirty="0"/>
          </a:p>
        </p:txBody>
      </p:sp>
      <p:pic>
        <p:nvPicPr>
          <p:cNvPr id="5" name="Рисунок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505269"/>
            <a:ext cx="5391150" cy="5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Рисунок 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2411412"/>
            <a:ext cx="5940425" cy="1063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Рисунок 6" descr="C:\Users\Адиль\AppData\Local\Microsoft\Windows\INetCache\Content.Word\Без названия (3).p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7437" y="3667125"/>
            <a:ext cx="5934075" cy="25336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" name="Соединительная линия уступом 8"/>
          <p:cNvCxnSpPr>
            <a:endCxn id="7" idx="0"/>
          </p:cNvCxnSpPr>
          <p:nvPr/>
        </p:nvCxnSpPr>
        <p:spPr>
          <a:xfrm>
            <a:off x="7312025" y="2809875"/>
            <a:ext cx="1822450" cy="857250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0761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GradientRiseVTI">
  <a:themeElements>
    <a:clrScheme name="AnalogousFromLightSeed_2SEEDS">
      <a:dk1>
        <a:srgbClr val="000000"/>
      </a:dk1>
      <a:lt1>
        <a:srgbClr val="FFFFFF"/>
      </a:lt1>
      <a:dk2>
        <a:srgbClr val="3C2A22"/>
      </a:dk2>
      <a:lt2>
        <a:srgbClr val="E2E3E8"/>
      </a:lt2>
      <a:accent1>
        <a:srgbClr val="ACA175"/>
      </a:accent1>
      <a:accent2>
        <a:srgbClr val="BD9A85"/>
      </a:accent2>
      <a:accent3>
        <a:srgbClr val="9CA57D"/>
      </a:accent3>
      <a:accent4>
        <a:srgbClr val="78A7B4"/>
      </a:accent4>
      <a:accent5>
        <a:srgbClr val="8FA2C2"/>
      </a:accent5>
      <a:accent6>
        <a:srgbClr val="827FBA"/>
      </a:accent6>
      <a:hlink>
        <a:srgbClr val="6977AE"/>
      </a:hlink>
      <a:folHlink>
        <a:srgbClr val="7F7F7F"/>
      </a:folHlink>
    </a:clrScheme>
    <a:fontScheme name="Avenir">
      <a:majorFont>
        <a:latin typeface="Tw Cen MT"/>
        <a:ea typeface=""/>
        <a:cs typeface=""/>
      </a:majorFont>
      <a:minorFont>
        <a:latin typeface="Tw Cen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radientRiseVTI" id="{C2FC082F-B444-4222-AF20-78444CCB5722}" vid="{39F213E4-0CBC-40CB-B3F6-8C5562B6B99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332</TotalTime>
  <Words>210</Words>
  <Application>Microsoft Office PowerPoint</Application>
  <PresentationFormat>Широкоэкранный</PresentationFormat>
  <Paragraphs>43</Paragraphs>
  <Slides>12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8" baseType="lpstr">
      <vt:lpstr>Arial</vt:lpstr>
      <vt:lpstr>Bahnschrift SemiBold</vt:lpstr>
      <vt:lpstr>Biome Light</vt:lpstr>
      <vt:lpstr>Simplified Arabic Fixed</vt:lpstr>
      <vt:lpstr>Tw Cen MT</vt:lpstr>
      <vt:lpstr>GradientRiseVTI</vt:lpstr>
      <vt:lpstr>Airport database management</vt:lpstr>
      <vt:lpstr>Презентация PowerPoint</vt:lpstr>
      <vt:lpstr>purpose </vt:lpstr>
      <vt:lpstr>ER  D IAGRAM</vt:lpstr>
      <vt:lpstr>  GANTT  CHART</vt:lpstr>
      <vt:lpstr>Creating tables</vt:lpstr>
      <vt:lpstr>INHABITED STUFF IN AIRCRAFT</vt:lpstr>
      <vt:lpstr>INSERT DATA TO TABLES</vt:lpstr>
      <vt:lpstr>Презентация PowerPoint</vt:lpstr>
      <vt:lpstr>QUERIES</vt:lpstr>
      <vt:lpstr> PROBLEMS I FACED WITH</vt:lpstr>
      <vt:lpstr>REFERENCE LIST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Адиль</cp:lastModifiedBy>
  <cp:revision>143</cp:revision>
  <dcterms:created xsi:type="dcterms:W3CDTF">2020-11-21T03:46:48Z</dcterms:created>
  <dcterms:modified xsi:type="dcterms:W3CDTF">2020-11-21T09:50:16Z</dcterms:modified>
</cp:coreProperties>
</file>